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42"/>
  </p:notesMasterIdLst>
  <p:sldIdLst>
    <p:sldId id="421" r:id="rId2"/>
    <p:sldId id="422" r:id="rId3"/>
    <p:sldId id="424" r:id="rId4"/>
    <p:sldId id="428" r:id="rId5"/>
    <p:sldId id="427" r:id="rId6"/>
    <p:sldId id="425" r:id="rId7"/>
    <p:sldId id="256" r:id="rId8"/>
    <p:sldId id="257" r:id="rId9"/>
    <p:sldId id="258" r:id="rId10"/>
    <p:sldId id="259" r:id="rId11"/>
    <p:sldId id="260" r:id="rId12"/>
    <p:sldId id="435" r:id="rId13"/>
    <p:sldId id="261" r:id="rId14"/>
    <p:sldId id="262" r:id="rId15"/>
    <p:sldId id="438" r:id="rId16"/>
    <p:sldId id="434" r:id="rId17"/>
    <p:sldId id="436" r:id="rId18"/>
    <p:sldId id="437" r:id="rId19"/>
    <p:sldId id="439" r:id="rId20"/>
    <p:sldId id="264" r:id="rId21"/>
    <p:sldId id="265" r:id="rId22"/>
    <p:sldId id="266" r:id="rId23"/>
    <p:sldId id="272" r:id="rId24"/>
    <p:sldId id="312" r:id="rId25"/>
    <p:sldId id="314" r:id="rId26"/>
    <p:sldId id="315" r:id="rId27"/>
    <p:sldId id="316" r:id="rId28"/>
    <p:sldId id="317" r:id="rId29"/>
    <p:sldId id="318" r:id="rId30"/>
    <p:sldId id="418" r:id="rId31"/>
    <p:sldId id="419" r:id="rId32"/>
    <p:sldId id="319" r:id="rId33"/>
    <p:sldId id="420" r:id="rId34"/>
    <p:sldId id="320" r:id="rId35"/>
    <p:sldId id="417" r:id="rId36"/>
    <p:sldId id="329" r:id="rId37"/>
    <p:sldId id="325" r:id="rId38"/>
    <p:sldId id="326" r:id="rId39"/>
    <p:sldId id="355" r:id="rId40"/>
    <p:sldId id="328" r:id="rId41"/>
    <p:sldId id="330" r:id="rId42"/>
    <p:sldId id="332" r:id="rId43"/>
    <p:sldId id="327" r:id="rId44"/>
    <p:sldId id="331" r:id="rId45"/>
    <p:sldId id="333" r:id="rId46"/>
    <p:sldId id="358" r:id="rId47"/>
    <p:sldId id="334" r:id="rId48"/>
    <p:sldId id="273" r:id="rId49"/>
    <p:sldId id="275" r:id="rId50"/>
    <p:sldId id="276" r:id="rId51"/>
    <p:sldId id="277" r:id="rId52"/>
    <p:sldId id="357" r:id="rId53"/>
    <p:sldId id="279" r:id="rId54"/>
    <p:sldId id="335" r:id="rId55"/>
    <p:sldId id="280" r:id="rId56"/>
    <p:sldId id="281" r:id="rId57"/>
    <p:sldId id="282" r:id="rId58"/>
    <p:sldId id="336" r:id="rId59"/>
    <p:sldId id="283" r:id="rId60"/>
    <p:sldId id="284" r:id="rId61"/>
    <p:sldId id="356" r:id="rId62"/>
    <p:sldId id="359" r:id="rId63"/>
    <p:sldId id="339" r:id="rId64"/>
    <p:sldId id="338" r:id="rId65"/>
    <p:sldId id="340" r:id="rId66"/>
    <p:sldId id="352" r:id="rId67"/>
    <p:sldId id="433" r:id="rId68"/>
    <p:sldId id="341" r:id="rId69"/>
    <p:sldId id="347" r:id="rId70"/>
    <p:sldId id="344" r:id="rId71"/>
    <p:sldId id="345" r:id="rId72"/>
    <p:sldId id="346" r:id="rId73"/>
    <p:sldId id="343" r:id="rId74"/>
    <p:sldId id="348" r:id="rId75"/>
    <p:sldId id="349" r:id="rId76"/>
    <p:sldId id="350" r:id="rId77"/>
    <p:sldId id="342" r:id="rId78"/>
    <p:sldId id="351" r:id="rId79"/>
    <p:sldId id="363" r:id="rId80"/>
    <p:sldId id="285" r:id="rId81"/>
    <p:sldId id="429" r:id="rId82"/>
    <p:sldId id="431" r:id="rId83"/>
    <p:sldId id="430" r:id="rId84"/>
    <p:sldId id="432" r:id="rId85"/>
    <p:sldId id="310" r:id="rId86"/>
    <p:sldId id="289" r:id="rId87"/>
    <p:sldId id="290" r:id="rId88"/>
    <p:sldId id="291" r:id="rId89"/>
    <p:sldId id="292" r:id="rId90"/>
    <p:sldId id="293" r:id="rId91"/>
    <p:sldId id="294" r:id="rId92"/>
    <p:sldId id="295" r:id="rId93"/>
    <p:sldId id="362" r:id="rId94"/>
    <p:sldId id="296" r:id="rId95"/>
    <p:sldId id="364" r:id="rId96"/>
    <p:sldId id="353" r:id="rId97"/>
    <p:sldId id="297" r:id="rId98"/>
    <p:sldId id="406" r:id="rId99"/>
    <p:sldId id="361" r:id="rId100"/>
    <p:sldId id="360" r:id="rId101"/>
    <p:sldId id="323"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80" r:id="rId117"/>
    <p:sldId id="381" r:id="rId118"/>
    <p:sldId id="382" r:id="rId119"/>
    <p:sldId id="383" r:id="rId120"/>
    <p:sldId id="384" r:id="rId121"/>
    <p:sldId id="385" r:id="rId122"/>
    <p:sldId id="386" r:id="rId123"/>
    <p:sldId id="387" r:id="rId124"/>
    <p:sldId id="390" r:id="rId125"/>
    <p:sldId id="400" r:id="rId126"/>
    <p:sldId id="401" r:id="rId127"/>
    <p:sldId id="402" r:id="rId128"/>
    <p:sldId id="403" r:id="rId129"/>
    <p:sldId id="416" r:id="rId130"/>
    <p:sldId id="404" r:id="rId131"/>
    <p:sldId id="407" r:id="rId132"/>
    <p:sldId id="393" r:id="rId133"/>
    <p:sldId id="399" r:id="rId134"/>
    <p:sldId id="308" r:id="rId135"/>
    <p:sldId id="412" r:id="rId136"/>
    <p:sldId id="415" r:id="rId137"/>
    <p:sldId id="411" r:id="rId138"/>
    <p:sldId id="414" r:id="rId139"/>
    <p:sldId id="408" r:id="rId140"/>
    <p:sldId id="413" r:id="rId1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3"/>
    <p:restoredTop sz="79457"/>
  </p:normalViewPr>
  <p:slideViewPr>
    <p:cSldViewPr snapToGrid="0" snapToObjects="1">
      <p:cViewPr varScale="1">
        <p:scale>
          <a:sx n="105" d="100"/>
          <a:sy n="105" d="100"/>
        </p:scale>
        <p:origin x="1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Modern browsers are constantly extending JavaScript by implementing new features and APIs that enable developers to create more powerful and sophisticated web applications.</a:t>
            </a:r>
          </a:p>
          <a:p>
            <a:pPr algn="l"/>
            <a:r>
              <a:rPr lang="en-GB" b="0" i="0" dirty="0">
                <a:solidFill>
                  <a:srgbClr val="D1D5DB"/>
                </a:solidFill>
                <a:effectLst/>
                <a:latin typeface="Söhne"/>
              </a:rPr>
              <a:t>Some examples of browser extensions to JavaScript include:</a:t>
            </a:r>
          </a:p>
          <a:p>
            <a:pPr algn="l">
              <a:buFont typeface="+mj-lt"/>
              <a:buAutoNum type="arabicPeriod"/>
            </a:pPr>
            <a:r>
              <a:rPr lang="en-GB" b="0" i="0" dirty="0">
                <a:solidFill>
                  <a:srgbClr val="D1D5DB"/>
                </a:solidFill>
                <a:effectLst/>
                <a:latin typeface="Söhne"/>
              </a:rPr>
              <a:t>Web APIs: Browsers expose a wide range of APIs (Application Programming Interfaces) that allow JavaScript code to interact with different parts of the browser and operating system. For instance, the DOM API allows JavaScript code to manipulate the document structure and content, the Fetch API enables network requests, and the Web Audio API lets developers create audio effects and music applications.</a:t>
            </a:r>
          </a:p>
          <a:p>
            <a:pPr algn="l">
              <a:buFont typeface="+mj-lt"/>
              <a:buAutoNum type="arabicPeriod"/>
            </a:pPr>
            <a:r>
              <a:rPr lang="en-GB" b="0" i="0" dirty="0">
                <a:solidFill>
                  <a:srgbClr val="D1D5DB"/>
                </a:solidFill>
                <a:effectLst/>
                <a:latin typeface="Söhne"/>
              </a:rPr>
              <a:t>Promises and Async/Await: JavaScript now includes built-in support for Promises and Async/Await, which allow developers to write asynchronous code in a more intuitive and readable way.</a:t>
            </a:r>
          </a:p>
          <a:p>
            <a:pPr algn="l">
              <a:buFont typeface="+mj-lt"/>
              <a:buAutoNum type="arabicPeriod"/>
            </a:pPr>
            <a:r>
              <a:rPr lang="en-GB" b="0" i="0" dirty="0">
                <a:solidFill>
                  <a:srgbClr val="D1D5DB"/>
                </a:solidFill>
                <a:effectLst/>
                <a:latin typeface="Söhne"/>
              </a:rPr>
              <a:t>Web Components: Browsers are adding support for Web Components, a set of standards for creating reusable UI components that can be used across different applications. Web Components enable developers to encapsulate their code, making it easier to build, test, and maintain large applications.</a:t>
            </a:r>
          </a:p>
          <a:p>
            <a:pPr algn="l">
              <a:buFont typeface="+mj-lt"/>
              <a:buAutoNum type="arabicPeriod"/>
            </a:pPr>
            <a:r>
              <a:rPr lang="en-GB" b="0" i="0" dirty="0">
                <a:solidFill>
                  <a:srgbClr val="D1D5DB"/>
                </a:solidFill>
                <a:effectLst/>
                <a:latin typeface="Söhne"/>
              </a:rPr>
              <a:t>ES6 and Beyond: Browsers are also implementing new features from the latest version of JavaScript, such as arrow functions, template literals, classes, and modules. These features make it easier to write more concise and maintainable code.</a:t>
            </a:r>
          </a:p>
          <a:p>
            <a:pPr algn="l">
              <a:buFont typeface="+mj-lt"/>
              <a:buAutoNum type="arabicPeriod"/>
            </a:pPr>
            <a:r>
              <a:rPr lang="en-GB" b="0" i="0" dirty="0" err="1">
                <a:solidFill>
                  <a:srgbClr val="D1D5DB"/>
                </a:solidFill>
                <a:effectLst/>
                <a:latin typeface="Söhne"/>
              </a:rPr>
              <a:t>WebAssembly</a:t>
            </a:r>
            <a:r>
              <a:rPr lang="en-GB" b="0" i="0" dirty="0">
                <a:solidFill>
                  <a:srgbClr val="D1D5DB"/>
                </a:solidFill>
                <a:effectLst/>
                <a:latin typeface="Söhne"/>
              </a:rPr>
              <a:t>: Browsers now support </a:t>
            </a:r>
            <a:r>
              <a:rPr lang="en-GB" b="0" i="0" dirty="0" err="1">
                <a:solidFill>
                  <a:srgbClr val="D1D5DB"/>
                </a:solidFill>
                <a:effectLst/>
                <a:latin typeface="Söhne"/>
              </a:rPr>
              <a:t>WebAssembly</a:t>
            </a:r>
            <a:r>
              <a:rPr lang="en-GB" b="0" i="0" dirty="0">
                <a:solidFill>
                  <a:srgbClr val="D1D5DB"/>
                </a:solidFill>
                <a:effectLst/>
                <a:latin typeface="Söhne"/>
              </a:rPr>
              <a:t>, a low-level binary format that enables developers to write high-performance code in languages other than JavaScript, such as C and C++. </a:t>
            </a:r>
            <a:r>
              <a:rPr lang="en-GB" b="0" i="0" dirty="0" err="1">
                <a:solidFill>
                  <a:srgbClr val="D1D5DB"/>
                </a:solidFill>
                <a:effectLst/>
                <a:latin typeface="Söhne"/>
              </a:rPr>
              <a:t>WebAssembly</a:t>
            </a:r>
            <a:r>
              <a:rPr lang="en-GB" b="0" i="0" dirty="0">
                <a:solidFill>
                  <a:srgbClr val="D1D5DB"/>
                </a:solidFill>
                <a:effectLst/>
                <a:latin typeface="Söhne"/>
              </a:rPr>
              <a:t> can be used to run computationally intensive tasks, such as video encoding and 3D rendering, in the browser.</a:t>
            </a:r>
          </a:p>
          <a:p>
            <a:pPr algn="l"/>
            <a:r>
              <a:rPr lang="en-GB" b="0" i="0" dirty="0">
                <a:solidFill>
                  <a:srgbClr val="D1D5DB"/>
                </a:solidFill>
                <a:effectLst/>
                <a:latin typeface="Söhne"/>
              </a:rPr>
              <a:t>Overall, these extensions to JavaScript enable developers to build more powerful, feature-rich, and responsive web applications that can run seamlessly across different devices and platforms.</a:t>
            </a:r>
          </a:p>
          <a:p>
            <a:endParaRPr lang="en-NL" dirty="0"/>
          </a:p>
        </p:txBody>
      </p:sp>
    </p:spTree>
    <p:extLst>
      <p:ext uri="{BB962C8B-B14F-4D97-AF65-F5344CB8AC3E}">
        <p14:creationId xmlns:p14="http://schemas.microsoft.com/office/powerpoint/2010/main" val="421605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b="0" i="0" dirty="0">
                <a:solidFill>
                  <a:srgbClr val="000000"/>
                </a:solidFill>
                <a:effectLst/>
                <a:latin typeface="Verdana" panose="020B0604030504040204" pitchFamily="34" charset="0"/>
              </a:rPr>
              <a:t>With the object model, JavaScript gets all the power it needs to create dynamic HTML:</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change all the HTML elements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change all the HTML attributes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change all the CSS styles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remove existing HTML elements and attributes</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add new HTML elements and attributes</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react to all existing HTML events in the page</a:t>
            </a:r>
          </a:p>
          <a:p>
            <a:pPr algn="l">
              <a:buFont typeface="Arial" panose="020B0604020202020204" pitchFamily="34" charset="0"/>
              <a:buChar char="•"/>
            </a:pPr>
            <a:r>
              <a:rPr lang="en-GB" b="0" i="0" dirty="0">
                <a:solidFill>
                  <a:srgbClr val="000000"/>
                </a:solidFill>
                <a:effectLst/>
                <a:latin typeface="Verdana" panose="020B0604030504040204" pitchFamily="34" charset="0"/>
              </a:rPr>
              <a:t>JavaScript can create new HTML events in the page</a:t>
            </a:r>
          </a:p>
          <a:p>
            <a:endParaRPr lang="en-NL" dirty="0"/>
          </a:p>
        </p:txBody>
      </p:sp>
    </p:spTree>
    <p:extLst>
      <p:ext uri="{BB962C8B-B14F-4D97-AF65-F5344CB8AC3E}">
        <p14:creationId xmlns:p14="http://schemas.microsoft.com/office/powerpoint/2010/main" val="590180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Node.js is a JavaScript runtime built on the V8 JavaScript engine, and it extends JavaScript in several ways to enable server-side development. Some examples of how Node.js extends JavaScript are:</a:t>
            </a:r>
          </a:p>
          <a:p>
            <a:pPr>
              <a:buFont typeface="+mj-lt"/>
              <a:buAutoNum type="arabicPeriod"/>
            </a:pPr>
            <a:r>
              <a:rPr lang="en-GB" dirty="0">
                <a:effectLst/>
              </a:rPr>
              <a:t>Global objects: Node.js provides additional global objects that are not available in browser-based JavaScript, such as require, module, and process. These objects provide functionality specifically designed for server-side development, such as module loading, file system access, and process management.</a:t>
            </a:r>
          </a:p>
          <a:p>
            <a:pPr>
              <a:buFont typeface="+mj-lt"/>
              <a:buAutoNum type="arabicPeriod"/>
            </a:pPr>
            <a:r>
              <a:rPr lang="en-GB" dirty="0">
                <a:effectLst/>
              </a:rPr>
              <a:t>Built-in modules: Node.js includes a rich set of built-in modules that provide a wide range of functionality for server-side development, such as fs for file system operations, http and https for building HTTP and HTTPS servers, crypto for cryptographic operations, and events for working with event-driven programming.</a:t>
            </a:r>
          </a:p>
          <a:p>
            <a:pPr>
              <a:buFont typeface="+mj-lt"/>
              <a:buAutoNum type="arabicPeriod"/>
            </a:pPr>
            <a:r>
              <a:rPr lang="en-GB" dirty="0" err="1">
                <a:effectLst/>
              </a:rPr>
              <a:t>CommonJS</a:t>
            </a:r>
            <a:r>
              <a:rPr lang="en-GB" dirty="0">
                <a:effectLst/>
              </a:rPr>
              <a:t> module system: Node.js uses the </a:t>
            </a:r>
            <a:r>
              <a:rPr lang="en-GB" dirty="0" err="1">
                <a:effectLst/>
              </a:rPr>
              <a:t>CommonJS</a:t>
            </a:r>
            <a:r>
              <a:rPr lang="en-GB" dirty="0">
                <a:effectLst/>
              </a:rPr>
              <a:t> module system, which allows developers to create and organize their code as modules that can be easily imported and used in other parts of the application. This module system provides a way to structure and manage large-scale applications, making it suitable for server-side development.</a:t>
            </a:r>
          </a:p>
          <a:p>
            <a:pPr>
              <a:buFont typeface="+mj-lt"/>
              <a:buAutoNum type="arabicPeriod"/>
            </a:pPr>
            <a:r>
              <a:rPr lang="en-GB" dirty="0">
                <a:effectLst/>
              </a:rPr>
              <a:t>Asynchronous I/O: Node.js is designed to be highly scalable and performant, and it uses asynchronous I/O to handle large numbers of simultaneous connections efficiently. This is done through features such as </a:t>
            </a:r>
            <a:r>
              <a:rPr lang="en-GB" dirty="0" err="1">
                <a:effectLst/>
              </a:rPr>
              <a:t>callback</a:t>
            </a:r>
            <a:r>
              <a:rPr lang="en-GB" dirty="0">
                <a:effectLst/>
              </a:rPr>
              <a:t> functions, event-driven programming, and the Node.js Event Loop, which allows developers to write non-blocking I/O code that can handle multiple requests concurrently without blocking the main thread.</a:t>
            </a:r>
          </a:p>
          <a:p>
            <a:pPr>
              <a:buFont typeface="+mj-lt"/>
              <a:buAutoNum type="arabicPeriod"/>
            </a:pPr>
            <a:r>
              <a:rPr lang="en-GB" dirty="0">
                <a:effectLst/>
              </a:rPr>
              <a:t>Child processes: Node.js allows for the creation and management of child processes, which enables developers to run external processes or scripts from within Node.js applications. This allows for tasks such as spawning new processes, running shell commands, and interacting with other programs, which is particularly useful for tasks such as system administration, automation, and background processing.</a:t>
            </a:r>
          </a:p>
          <a:p>
            <a:pPr>
              <a:buFont typeface="+mj-lt"/>
              <a:buAutoNum type="arabicPeriod"/>
            </a:pPr>
            <a:r>
              <a:rPr lang="en-GB" dirty="0">
                <a:effectLst/>
              </a:rPr>
              <a:t>NPM (Node Package Manager): NPM is a package manager that comes with Node.js, which provides a vast ecosystem of third-party modules that can be easily installed and used in Node.js applications. This extends the functionality of JavaScript in Node.js by allowing developers to leverage a wide range of pre-built modules to solve common development tasks, such as database access, authentication, and logging.</a:t>
            </a:r>
          </a:p>
          <a:p>
            <a:r>
              <a:rPr lang="en-GB" dirty="0">
                <a:effectLst/>
              </a:rPr>
              <a:t>Overall, Node.js extends JavaScript by providing additional functionality, modules, and tools specifically tailored for server-side development, making it a powerful platform for building scalable and high-performance server-side applications using JavaScript.</a:t>
            </a:r>
          </a:p>
          <a:p>
            <a:pPr algn="l"/>
            <a:r>
              <a:rPr lang="en-GB" b="0" i="0" dirty="0">
                <a:solidFill>
                  <a:srgbClr val="FFFFFF"/>
                </a:solidFill>
                <a:effectLst/>
                <a:latin typeface="Söhne"/>
              </a:rPr>
              <a:t>Regenerate response</a:t>
            </a:r>
          </a:p>
          <a:p>
            <a:br>
              <a:rPr lang="en-GB" dirty="0">
                <a:effectLst/>
              </a:rPr>
            </a:br>
            <a:endParaRPr lang="en-GB" dirty="0">
              <a:effectLst/>
            </a:endParaRPr>
          </a:p>
          <a:p>
            <a:endParaRPr lang="en-NL" dirty="0"/>
          </a:p>
        </p:txBody>
      </p:sp>
    </p:spTree>
    <p:extLst>
      <p:ext uri="{BB962C8B-B14F-4D97-AF65-F5344CB8AC3E}">
        <p14:creationId xmlns:p14="http://schemas.microsoft.com/office/powerpoint/2010/main" val="3849181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kern="1200" cap="none" dirty="0">
                <a:solidFill>
                  <a:schemeClr val="tx1"/>
                </a:solidFill>
                <a:effectLst/>
                <a:latin typeface="Helvetica Neue"/>
                <a:ea typeface="Helvetica Neue"/>
                <a:cs typeface="Helvetica Neue"/>
                <a:sym typeface="Helvetica Neue"/>
              </a:rPr>
              <a:t>This mechanism prevents attackers that plant scripts on various websites (</a:t>
            </a:r>
            <a:r>
              <a:rPr lang="en-GB" sz="2200" b="0" i="0" u="none" strike="noStrike" kern="1200" cap="none" dirty="0" err="1">
                <a:solidFill>
                  <a:schemeClr val="tx1"/>
                </a:solidFill>
                <a:effectLst/>
                <a:latin typeface="Helvetica Neue"/>
                <a:ea typeface="Helvetica Neue"/>
                <a:cs typeface="Helvetica Neue"/>
                <a:sym typeface="Helvetica Neue"/>
              </a:rPr>
              <a:t>eg.</a:t>
            </a:r>
            <a:r>
              <a:rPr lang="en-GB" sz="2200" b="0" i="0" u="none" strike="noStrike" kern="1200" cap="none" dirty="0">
                <a:solidFill>
                  <a:schemeClr val="tx1"/>
                </a:solidFill>
                <a:effectLst/>
                <a:latin typeface="Helvetica Neue"/>
                <a:ea typeface="Helvetica Neue"/>
                <a:cs typeface="Helvetica Neue"/>
                <a:sym typeface="Helvetica Neue"/>
              </a:rPr>
              <a:t> in ads displayed via Google Ads) to make an AJAX call to </a:t>
            </a:r>
            <a:r>
              <a:rPr lang="en-GB" sz="2200" b="0" i="0" u="none" strike="noStrike" kern="1200" cap="none" dirty="0" err="1">
                <a:solidFill>
                  <a:schemeClr val="tx1"/>
                </a:solidFill>
                <a:effectLst/>
                <a:latin typeface="Helvetica Neue"/>
                <a:ea typeface="Helvetica Neue"/>
                <a:cs typeface="Helvetica Neue"/>
                <a:sym typeface="Helvetica Neue"/>
              </a:rPr>
              <a:t>www.yourbank.com</a:t>
            </a:r>
            <a:endParaRPr lang="en-GB" sz="2200" b="0" i="0" u="none" strike="noStrike" kern="1200" cap="none" dirty="0">
              <a:solidFill>
                <a:schemeClr val="tx1"/>
              </a:solidFill>
              <a:effectLst/>
              <a:latin typeface="Helvetica Neue"/>
              <a:ea typeface="Helvetica Neue"/>
              <a:cs typeface="Helvetica Neue"/>
              <a:sym typeface="Helvetica Neue"/>
            </a:endParaRPr>
          </a:p>
          <a:p>
            <a:r>
              <a:rPr lang="en-GB" sz="2200" b="0" i="0" u="none" strike="noStrike" kern="1200" cap="none">
                <a:solidFill>
                  <a:schemeClr val="tx1"/>
                </a:solidFill>
                <a:effectLst/>
                <a:latin typeface="Helvetica Neue"/>
                <a:ea typeface="Helvetica Neue"/>
                <a:cs typeface="Helvetica Neue"/>
                <a:sym typeface="Helvetica Neue"/>
              </a:rPr>
              <a:t>and in case you were logged in making a transaction using *your* credentials.</a:t>
            </a:r>
            <a:endParaRPr lang="en-NL" dirty="0"/>
          </a:p>
        </p:txBody>
      </p:sp>
    </p:spTree>
    <p:extLst>
      <p:ext uri="{BB962C8B-B14F-4D97-AF65-F5344CB8AC3E}">
        <p14:creationId xmlns:p14="http://schemas.microsoft.com/office/powerpoint/2010/main" val="1052456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w3schools.com/js/js_htmldom.as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dn/beginner-h"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github.com/mdn/beginner-html-site-styled/archive/gh-pages.zi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internetingishard.com/html-and-css/basic-web-page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w3schools.com/js/js_let.asp"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FF00"/>
                </a:solidFill>
              </a:rPr>
              <a:t>AGENDA</a:t>
            </a:r>
          </a:p>
        </p:txBody>
      </p:sp>
      <p:sp>
        <p:nvSpPr>
          <p:cNvPr id="66" name="Shape 66"/>
          <p:cNvSpPr txBox="1">
            <a:spLocks noGrp="1"/>
          </p:cNvSpPr>
          <p:nvPr>
            <p:ph type="body" idx="1"/>
          </p:nvPr>
        </p:nvSpPr>
        <p:spPr>
          <a:xfrm>
            <a:off x="2632008" y="1272533"/>
            <a:ext cx="3879932" cy="3315146"/>
          </a:xfrm>
          <a:prstGeom prst="rect">
            <a:avLst/>
          </a:prstGeom>
        </p:spPr>
        <p:txBody>
          <a:bodyPr lIns="48212" tIns="48212" rIns="48212" bIns="48212" anchor="ctr" anchorCtr="0">
            <a:noAutofit/>
          </a:bodyPr>
          <a:lstStyle/>
          <a:p>
            <a:pPr marL="487186" indent="-391758">
              <a:spcBef>
                <a:spcPts val="0"/>
              </a:spcBef>
              <a:buFont typeface="+mj-lt"/>
              <a:buAutoNum type="arabicPeriod"/>
            </a:pPr>
            <a:r>
              <a:rPr lang="en-US" dirty="0"/>
              <a:t>HTML + CSS</a:t>
            </a:r>
          </a:p>
          <a:p>
            <a:pPr marL="487186" indent="-391758">
              <a:spcBef>
                <a:spcPts val="0"/>
              </a:spcBef>
              <a:buFont typeface="+mj-lt"/>
              <a:buAutoNum type="arabicPeriod"/>
            </a:pPr>
            <a:r>
              <a:rPr lang="en-US" dirty="0"/>
              <a:t>JavaScript + NodeJS</a:t>
            </a:r>
          </a:p>
          <a:p>
            <a:pPr marL="487186" indent="-391758">
              <a:spcBef>
                <a:spcPts val="0"/>
              </a:spcBef>
              <a:buFont typeface="+mj-lt"/>
              <a:buAutoNum type="arabicPeriod"/>
            </a:pPr>
            <a:r>
              <a:rPr lang="en-US" dirty="0" err="1"/>
              <a:t>ECMScript</a:t>
            </a:r>
            <a:r>
              <a:rPr lang="en-US" dirty="0"/>
              <a:t> 6</a:t>
            </a:r>
          </a:p>
          <a:p>
            <a:pPr marL="487186" indent="-391758">
              <a:spcBef>
                <a:spcPts val="0"/>
              </a:spcBef>
              <a:buFont typeface="+mj-lt"/>
              <a:buAutoNum type="arabicPeriod"/>
            </a:pPr>
            <a:r>
              <a:rPr lang="en-US" dirty="0" err="1"/>
              <a:t>Functioneel</a:t>
            </a:r>
            <a:r>
              <a:rPr lang="en-US" dirty="0"/>
              <a:t> </a:t>
            </a:r>
            <a:r>
              <a:rPr lang="en-US" dirty="0" err="1"/>
              <a:t>programmeren</a:t>
            </a:r>
            <a:endParaRPr lang="en-US" dirty="0"/>
          </a:p>
          <a:p>
            <a:pPr marL="95428" indent="0">
              <a:spcBef>
                <a:spcPts val="0"/>
              </a:spcBef>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C9AD8-82B5-8AFB-4260-DA8E3FA02EDA}"/>
              </a:ext>
            </a:extLst>
          </p:cNvPr>
          <p:cNvSpPr>
            <a:spLocks noGrp="1"/>
          </p:cNvSpPr>
          <p:nvPr>
            <p:ph type="title"/>
          </p:nvPr>
        </p:nvSpPr>
        <p:spPr/>
        <p:txBody>
          <a:bodyPr/>
          <a:lstStyle/>
          <a:p>
            <a:r>
              <a:rPr lang="en-NL" dirty="0"/>
              <a:t>JavaScript</a:t>
            </a:r>
          </a:p>
        </p:txBody>
      </p:sp>
      <p:sp>
        <p:nvSpPr>
          <p:cNvPr id="3" name="Text Placeholder 2">
            <a:extLst>
              <a:ext uri="{FF2B5EF4-FFF2-40B4-BE49-F238E27FC236}">
                <a16:creationId xmlns:a16="http://schemas.microsoft.com/office/drawing/2014/main" id="{9BA5D78B-D2FC-F698-6EAF-318131AE7320}"/>
              </a:ext>
            </a:extLst>
          </p:cNvPr>
          <p:cNvSpPr>
            <a:spLocks noGrp="1"/>
          </p:cNvSpPr>
          <p:nvPr>
            <p:ph type="body" idx="1"/>
          </p:nvPr>
        </p:nvSpPr>
        <p:spPr/>
        <p:txBody>
          <a:bodyPr/>
          <a:lstStyle/>
          <a:p>
            <a:pPr marL="114300" indent="0" algn="ctr">
              <a:buNone/>
            </a:pPr>
            <a:r>
              <a:rPr lang="en-NL" sz="4000" b="1" dirty="0">
                <a:solidFill>
                  <a:srgbClr val="FFC000"/>
                </a:solidFill>
              </a:rPr>
              <a:t>Client-side</a:t>
            </a:r>
            <a:r>
              <a:rPr lang="en-NL" sz="4000" b="1" dirty="0"/>
              <a:t> </a:t>
            </a:r>
          </a:p>
          <a:p>
            <a:pPr marL="114300" indent="0" algn="ctr">
              <a:buNone/>
            </a:pPr>
            <a:r>
              <a:rPr lang="en-NL" sz="4000" b="1" dirty="0"/>
              <a:t>en </a:t>
            </a:r>
          </a:p>
          <a:p>
            <a:pPr marL="114300" indent="0" algn="ctr">
              <a:buNone/>
            </a:pPr>
            <a:r>
              <a:rPr lang="en-NL" sz="4000" b="1" dirty="0">
                <a:solidFill>
                  <a:srgbClr val="C00000"/>
                </a:solidFill>
              </a:rPr>
              <a:t>Server-side</a:t>
            </a:r>
          </a:p>
        </p:txBody>
      </p:sp>
    </p:spTree>
    <p:extLst>
      <p:ext uri="{BB962C8B-B14F-4D97-AF65-F5344CB8AC3E}">
        <p14:creationId xmlns:p14="http://schemas.microsoft.com/office/powerpoint/2010/main" val="6669614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3"/>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Server-side JavaScript</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1A0EC-D074-316A-E4AE-020D8D03FE07}"/>
              </a:ext>
            </a:extLst>
          </p:cNvPr>
          <p:cNvSpPr>
            <a:spLocks noGrp="1"/>
          </p:cNvSpPr>
          <p:nvPr>
            <p:ph type="title"/>
          </p:nvPr>
        </p:nvSpPr>
        <p:spPr/>
        <p:txBody>
          <a:bodyPr/>
          <a:lstStyle/>
          <a:p>
            <a:r>
              <a:rPr lang="en-GB" sz="4000" b="1" i="0" dirty="0">
                <a:solidFill>
                  <a:srgbClr val="ECECF1"/>
                </a:solidFill>
                <a:effectLst/>
                <a:latin typeface="+mj-lt"/>
              </a:rPr>
              <a:t>How is the browser extending JavaScript?</a:t>
            </a:r>
            <a:endParaRPr lang="en-NL" sz="4000" b="1" dirty="0">
              <a:latin typeface="+mj-lt"/>
            </a:endParaRPr>
          </a:p>
        </p:txBody>
      </p:sp>
      <p:sp>
        <p:nvSpPr>
          <p:cNvPr id="3" name="Text Placeholder 2">
            <a:extLst>
              <a:ext uri="{FF2B5EF4-FFF2-40B4-BE49-F238E27FC236}">
                <a16:creationId xmlns:a16="http://schemas.microsoft.com/office/drawing/2014/main" id="{F3817ABE-B5B4-1B31-F8B2-071411457992}"/>
              </a:ext>
            </a:extLst>
          </p:cNvPr>
          <p:cNvSpPr>
            <a:spLocks noGrp="1"/>
          </p:cNvSpPr>
          <p:nvPr>
            <p:ph type="body" idx="1"/>
          </p:nvPr>
        </p:nvSpPr>
        <p:spPr>
          <a:xfrm>
            <a:off x="669726" y="1463778"/>
            <a:ext cx="7804500" cy="3315000"/>
          </a:xfrm>
        </p:spPr>
        <p:txBody>
          <a:bodyPr/>
          <a:lstStyle/>
          <a:p>
            <a:r>
              <a:rPr lang="en-GB" b="0" i="0" dirty="0">
                <a:solidFill>
                  <a:srgbClr val="D1D5DB"/>
                </a:solidFill>
                <a:effectLst/>
                <a:latin typeface="+mj-lt"/>
              </a:rPr>
              <a:t>Web APIs: Browsers expose a wide range of APIs (DOM API, Audio API, </a:t>
            </a:r>
            <a:r>
              <a:rPr lang="en-GB" b="0" i="0" dirty="0" err="1">
                <a:solidFill>
                  <a:srgbClr val="D1D5DB"/>
                </a:solidFill>
                <a:effectLst/>
                <a:latin typeface="+mj-lt"/>
              </a:rPr>
              <a:t>GeoLocation</a:t>
            </a:r>
            <a:r>
              <a:rPr lang="en-GB" b="0" i="0" dirty="0">
                <a:solidFill>
                  <a:srgbClr val="D1D5DB"/>
                </a:solidFill>
                <a:effectLst/>
                <a:latin typeface="+mj-lt"/>
              </a:rPr>
              <a:t> API)</a:t>
            </a:r>
          </a:p>
          <a:p>
            <a:r>
              <a:rPr lang="en-GB" b="0" i="0" dirty="0">
                <a:solidFill>
                  <a:srgbClr val="D1D5DB"/>
                </a:solidFill>
                <a:effectLst/>
                <a:latin typeface="+mj-lt"/>
              </a:rPr>
              <a:t>Promises and Async/Await</a:t>
            </a:r>
          </a:p>
          <a:p>
            <a:r>
              <a:rPr lang="en-GB" b="0" i="0" dirty="0">
                <a:solidFill>
                  <a:srgbClr val="D1D5DB"/>
                </a:solidFill>
                <a:effectLst/>
                <a:latin typeface="+mj-lt"/>
              </a:rPr>
              <a:t>Web Components</a:t>
            </a:r>
            <a:endParaRPr lang="en-GB" dirty="0">
              <a:solidFill>
                <a:srgbClr val="D1D5DB"/>
              </a:solidFill>
              <a:latin typeface="+mj-lt"/>
            </a:endParaRPr>
          </a:p>
          <a:p>
            <a:r>
              <a:rPr lang="en-GB" b="0" i="0" dirty="0">
                <a:solidFill>
                  <a:srgbClr val="D1D5DB"/>
                </a:solidFill>
                <a:effectLst/>
                <a:latin typeface="+mj-lt"/>
              </a:rPr>
              <a:t>ES6 and Beyond</a:t>
            </a:r>
          </a:p>
          <a:p>
            <a:r>
              <a:rPr lang="en-GB" b="0" i="0" dirty="0" err="1">
                <a:solidFill>
                  <a:srgbClr val="D1D5DB"/>
                </a:solidFill>
                <a:effectLst/>
                <a:latin typeface="+mj-lt"/>
              </a:rPr>
              <a:t>WebAssembly</a:t>
            </a:r>
            <a:endParaRPr lang="en-GB" dirty="0">
              <a:solidFill>
                <a:srgbClr val="D1D5DB"/>
              </a:solidFill>
              <a:latin typeface="+mj-lt"/>
            </a:endParaRPr>
          </a:p>
        </p:txBody>
      </p:sp>
    </p:spTree>
    <p:extLst>
      <p:ext uri="{BB962C8B-B14F-4D97-AF65-F5344CB8AC3E}">
        <p14:creationId xmlns:p14="http://schemas.microsoft.com/office/powerpoint/2010/main" val="3056457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FC1D1-5F62-09EC-257D-BCD6E5EC5A2D}"/>
              </a:ext>
            </a:extLst>
          </p:cNvPr>
          <p:cNvSpPr>
            <a:spLocks noGrp="1"/>
          </p:cNvSpPr>
          <p:nvPr>
            <p:ph type="title"/>
          </p:nvPr>
        </p:nvSpPr>
        <p:spPr/>
        <p:txBody>
          <a:bodyPr/>
          <a:lstStyle/>
          <a:p>
            <a:r>
              <a:rPr lang="en-NL" dirty="0"/>
              <a:t>HTML-DOM – tree of objects</a:t>
            </a:r>
          </a:p>
        </p:txBody>
      </p:sp>
      <p:sp>
        <p:nvSpPr>
          <p:cNvPr id="3" name="Text Placeholder 2">
            <a:extLst>
              <a:ext uri="{FF2B5EF4-FFF2-40B4-BE49-F238E27FC236}">
                <a16:creationId xmlns:a16="http://schemas.microsoft.com/office/drawing/2014/main" id="{84C8FDAB-79C3-9381-4215-685E60BA7E25}"/>
              </a:ext>
            </a:extLst>
          </p:cNvPr>
          <p:cNvSpPr>
            <a:spLocks noGrp="1"/>
          </p:cNvSpPr>
          <p:nvPr>
            <p:ph type="body" idx="1"/>
          </p:nvPr>
        </p:nvSpPr>
        <p:spPr/>
        <p:txBody>
          <a:bodyPr/>
          <a:lstStyle/>
          <a:p>
            <a:endParaRPr lang="en-NL"/>
          </a:p>
        </p:txBody>
      </p:sp>
      <p:pic>
        <p:nvPicPr>
          <p:cNvPr id="1026" name="Picture 2" descr="DOM HTML tree">
            <a:extLst>
              <a:ext uri="{FF2B5EF4-FFF2-40B4-BE49-F238E27FC236}">
                <a16:creationId xmlns:a16="http://schemas.microsoft.com/office/drawing/2014/main" id="{86B35BEE-E232-217D-FE94-5F2F2D8B0B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876" y="1541859"/>
            <a:ext cx="61722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084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F66A-3144-E46C-F1A1-D8614C5C369B}"/>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7C8511F2-ED2C-60A1-4843-425A42306DF1}"/>
              </a:ext>
            </a:extLst>
          </p:cNvPr>
          <p:cNvSpPr>
            <a:spLocks noGrp="1"/>
          </p:cNvSpPr>
          <p:nvPr>
            <p:ph type="body" idx="1"/>
          </p:nvPr>
        </p:nvSpPr>
        <p:spPr/>
        <p:txBody>
          <a:bodyPr/>
          <a:lstStyle/>
          <a:p>
            <a:pPr marL="114300" indent="0" algn="ctr">
              <a:buNone/>
            </a:pPr>
            <a:r>
              <a:rPr lang="en-GB" b="1" i="0" dirty="0">
                <a:solidFill>
                  <a:schemeClr val="bg1"/>
                </a:solidFill>
                <a:effectLst/>
                <a:latin typeface="+mn-lt"/>
              </a:rPr>
              <a:t>The HTML DOM is a </a:t>
            </a:r>
            <a:r>
              <a:rPr lang="en-GB" b="1" i="1" dirty="0">
                <a:solidFill>
                  <a:schemeClr val="bg1"/>
                </a:solidFill>
                <a:effectLst/>
                <a:latin typeface="+mn-lt"/>
              </a:rPr>
              <a:t>Programming Interface</a:t>
            </a:r>
          </a:p>
          <a:p>
            <a:pPr marL="114300" indent="0" algn="ctr">
              <a:buNone/>
            </a:pPr>
            <a:r>
              <a:rPr lang="en-GB" b="1" i="0" dirty="0">
                <a:solidFill>
                  <a:schemeClr val="bg1"/>
                </a:solidFill>
                <a:effectLst/>
                <a:latin typeface="+mn-lt"/>
              </a:rPr>
              <a:t> for how to</a:t>
            </a:r>
          </a:p>
          <a:p>
            <a:pPr marL="114300" indent="0" algn="ctr">
              <a:buNone/>
            </a:pPr>
            <a:r>
              <a:rPr lang="en-GB" b="1" i="0" dirty="0">
                <a:solidFill>
                  <a:schemeClr val="bg1"/>
                </a:solidFill>
                <a:effectLst/>
                <a:latin typeface="+mn-lt"/>
              </a:rPr>
              <a:t> get, change, add </a:t>
            </a:r>
          </a:p>
          <a:p>
            <a:pPr marL="114300" indent="0" algn="ctr">
              <a:buNone/>
            </a:pPr>
            <a:r>
              <a:rPr lang="en-GB" b="1" i="0" dirty="0">
                <a:solidFill>
                  <a:schemeClr val="bg1"/>
                </a:solidFill>
                <a:effectLst/>
                <a:latin typeface="+mn-lt"/>
              </a:rPr>
              <a:t>or delete HTML elements</a:t>
            </a:r>
            <a:endParaRPr lang="en-NL" dirty="0">
              <a:solidFill>
                <a:schemeClr val="bg1"/>
              </a:solidFill>
              <a:latin typeface="+mn-lt"/>
            </a:endParaRPr>
          </a:p>
        </p:txBody>
      </p:sp>
    </p:spTree>
    <p:extLst>
      <p:ext uri="{BB962C8B-B14F-4D97-AF65-F5344CB8AC3E}">
        <p14:creationId xmlns:p14="http://schemas.microsoft.com/office/powerpoint/2010/main" val="822395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90EA2-B3D5-98C6-F878-A063D85C61D9}"/>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36FE4EA6-FF43-379B-EFE7-E6867E789009}"/>
              </a:ext>
            </a:extLst>
          </p:cNvPr>
          <p:cNvSpPr>
            <a:spLocks noGrp="1"/>
          </p:cNvSpPr>
          <p:nvPr>
            <p:ph type="body" idx="1"/>
          </p:nvPr>
        </p:nvSpPr>
        <p:spPr/>
        <p:txBody>
          <a:bodyPr/>
          <a:lstStyle/>
          <a:p>
            <a:pPr marL="114300" indent="0" algn="ctr">
              <a:buNone/>
            </a:pPr>
            <a:r>
              <a:rPr lang="en-GB" dirty="0">
                <a:solidFill>
                  <a:schemeClr val="bg1"/>
                </a:solidFill>
                <a:highlight>
                  <a:srgbClr val="C0C0C0"/>
                </a:highlight>
                <a:hlinkClick r:id="rId2"/>
              </a:rPr>
              <a:t>https://www.w3schools.com/</a:t>
            </a:r>
            <a:r>
              <a:rPr lang="en-GB" dirty="0" err="1">
                <a:solidFill>
                  <a:schemeClr val="bg1"/>
                </a:solidFill>
                <a:highlight>
                  <a:srgbClr val="C0C0C0"/>
                </a:highlight>
                <a:hlinkClick r:id="rId2"/>
              </a:rPr>
              <a:t>js</a:t>
            </a:r>
            <a:r>
              <a:rPr lang="en-GB" dirty="0">
                <a:solidFill>
                  <a:schemeClr val="bg1"/>
                </a:solidFill>
                <a:highlight>
                  <a:srgbClr val="C0C0C0"/>
                </a:highlight>
                <a:hlinkClick r:id="rId2"/>
              </a:rPr>
              <a:t>/</a:t>
            </a:r>
            <a:r>
              <a:rPr lang="en-GB" dirty="0" err="1">
                <a:solidFill>
                  <a:schemeClr val="bg1"/>
                </a:solidFill>
                <a:highlight>
                  <a:srgbClr val="C0C0C0"/>
                </a:highlight>
                <a:hlinkClick r:id="rId2"/>
              </a:rPr>
              <a:t>js_htmldom.asp</a:t>
            </a:r>
            <a:endParaRPr lang="en-NL" dirty="0">
              <a:solidFill>
                <a:schemeClr val="bg1"/>
              </a:solidFill>
              <a:highlight>
                <a:srgbClr val="C0C0C0"/>
              </a:highlight>
            </a:endParaRPr>
          </a:p>
        </p:txBody>
      </p:sp>
    </p:spTree>
    <p:extLst>
      <p:ext uri="{BB962C8B-B14F-4D97-AF65-F5344CB8AC3E}">
        <p14:creationId xmlns:p14="http://schemas.microsoft.com/office/powerpoint/2010/main" val="2058129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4FF6-7B37-E43D-B0B8-1CF916174386}"/>
              </a:ext>
            </a:extLst>
          </p:cNvPr>
          <p:cNvSpPr>
            <a:spLocks noGrp="1"/>
          </p:cNvSpPr>
          <p:nvPr>
            <p:ph type="title"/>
          </p:nvPr>
        </p:nvSpPr>
        <p:spPr/>
        <p:txBody>
          <a:bodyPr/>
          <a:lstStyle/>
          <a:p>
            <a:r>
              <a:rPr lang="en-GB" b="0" i="0" dirty="0">
                <a:solidFill>
                  <a:srgbClr val="ECECF1"/>
                </a:solidFill>
                <a:effectLst/>
                <a:latin typeface="+mj-lt"/>
              </a:rPr>
              <a:t>How is the Node extending JavaScript?</a:t>
            </a:r>
            <a:endParaRPr lang="en-NL" dirty="0">
              <a:latin typeface="+mj-lt"/>
            </a:endParaRPr>
          </a:p>
        </p:txBody>
      </p:sp>
      <p:sp>
        <p:nvSpPr>
          <p:cNvPr id="3" name="Text Placeholder 2">
            <a:extLst>
              <a:ext uri="{FF2B5EF4-FFF2-40B4-BE49-F238E27FC236}">
                <a16:creationId xmlns:a16="http://schemas.microsoft.com/office/drawing/2014/main" id="{84FAA684-A2AA-6005-79FE-36078934B84E}"/>
              </a:ext>
            </a:extLst>
          </p:cNvPr>
          <p:cNvSpPr>
            <a:spLocks noGrp="1"/>
          </p:cNvSpPr>
          <p:nvPr>
            <p:ph type="body" idx="1"/>
          </p:nvPr>
        </p:nvSpPr>
        <p:spPr>
          <a:xfrm>
            <a:off x="669726" y="1524738"/>
            <a:ext cx="7804500" cy="3315000"/>
          </a:xfrm>
        </p:spPr>
        <p:txBody>
          <a:bodyPr/>
          <a:lstStyle/>
          <a:p>
            <a:r>
              <a:rPr lang="en-GB" b="0" i="0" dirty="0">
                <a:solidFill>
                  <a:srgbClr val="D1D5DB"/>
                </a:solidFill>
                <a:effectLst/>
                <a:latin typeface="+mj-lt"/>
              </a:rPr>
              <a:t>Global objects: such as </a:t>
            </a:r>
            <a:r>
              <a:rPr lang="en-GB" dirty="0">
                <a:latin typeface="+mj-lt"/>
              </a:rPr>
              <a:t>require</a:t>
            </a:r>
            <a:r>
              <a:rPr lang="en-GB" b="0" i="0" dirty="0">
                <a:solidFill>
                  <a:srgbClr val="D1D5DB"/>
                </a:solidFill>
                <a:effectLst/>
                <a:latin typeface="+mj-lt"/>
              </a:rPr>
              <a:t>, </a:t>
            </a:r>
            <a:r>
              <a:rPr lang="en-GB" dirty="0">
                <a:latin typeface="+mj-lt"/>
              </a:rPr>
              <a:t>module</a:t>
            </a:r>
            <a:r>
              <a:rPr lang="en-GB" b="0" i="0" dirty="0">
                <a:solidFill>
                  <a:srgbClr val="D1D5DB"/>
                </a:solidFill>
                <a:effectLst/>
                <a:latin typeface="+mj-lt"/>
              </a:rPr>
              <a:t>, and </a:t>
            </a:r>
            <a:r>
              <a:rPr lang="en-GB" dirty="0">
                <a:latin typeface="+mj-lt"/>
              </a:rPr>
              <a:t>process</a:t>
            </a:r>
          </a:p>
          <a:p>
            <a:r>
              <a:rPr lang="en-GB" b="0" i="0" dirty="0">
                <a:solidFill>
                  <a:srgbClr val="D1D5DB"/>
                </a:solidFill>
                <a:effectLst/>
                <a:latin typeface="+mj-lt"/>
              </a:rPr>
              <a:t>Built-in modules: such as </a:t>
            </a:r>
            <a:r>
              <a:rPr lang="en-GB" b="1" dirty="0">
                <a:latin typeface="+mj-lt"/>
              </a:rPr>
              <a:t>fs</a:t>
            </a:r>
            <a:r>
              <a:rPr lang="en-GB" b="1" dirty="0">
                <a:solidFill>
                  <a:srgbClr val="D1D5DB"/>
                </a:solidFill>
                <a:latin typeface="+mj-lt"/>
              </a:rPr>
              <a:t>, http, events</a:t>
            </a:r>
          </a:p>
          <a:p>
            <a:r>
              <a:rPr lang="en-GB" b="0" i="0" dirty="0" err="1">
                <a:solidFill>
                  <a:srgbClr val="D1D5DB"/>
                </a:solidFill>
                <a:effectLst/>
                <a:latin typeface="+mj-lt"/>
              </a:rPr>
              <a:t>CommonJS</a:t>
            </a:r>
            <a:r>
              <a:rPr lang="en-GB" b="0" i="0" dirty="0">
                <a:solidFill>
                  <a:srgbClr val="D1D5DB"/>
                </a:solidFill>
                <a:effectLst/>
                <a:latin typeface="+mj-lt"/>
              </a:rPr>
              <a:t> module system</a:t>
            </a:r>
            <a:endParaRPr lang="en-GB" b="1" i="0" dirty="0">
              <a:solidFill>
                <a:srgbClr val="D1D5DB"/>
              </a:solidFill>
              <a:effectLst/>
              <a:latin typeface="+mj-lt"/>
            </a:endParaRPr>
          </a:p>
          <a:p>
            <a:r>
              <a:rPr lang="en-GB" b="0" i="0" dirty="0">
                <a:solidFill>
                  <a:srgbClr val="D1D5DB"/>
                </a:solidFill>
                <a:effectLst/>
                <a:latin typeface="+mj-lt"/>
              </a:rPr>
              <a:t>Asynchronous I/O: The non-blocking Event Loop</a:t>
            </a:r>
          </a:p>
          <a:p>
            <a:r>
              <a:rPr lang="en-GB" b="1" dirty="0" err="1">
                <a:solidFill>
                  <a:srgbClr val="D1D5DB"/>
                </a:solidFill>
                <a:latin typeface="+mj-lt"/>
              </a:rPr>
              <a:t>Npm</a:t>
            </a:r>
            <a:r>
              <a:rPr lang="en-GB" dirty="0">
                <a:solidFill>
                  <a:srgbClr val="D1D5DB"/>
                </a:solidFill>
                <a:latin typeface="+mj-lt"/>
              </a:rPr>
              <a:t> </a:t>
            </a:r>
            <a:r>
              <a:rPr lang="en-GB" b="0" i="0" dirty="0">
                <a:solidFill>
                  <a:srgbClr val="D1D5DB"/>
                </a:solidFill>
                <a:effectLst/>
                <a:latin typeface="+mj-lt"/>
              </a:rPr>
              <a:t>package manager for third-party modules</a:t>
            </a:r>
            <a:endParaRPr lang="en-NL" b="1" dirty="0">
              <a:latin typeface="+mj-lt"/>
            </a:endParaRPr>
          </a:p>
        </p:txBody>
      </p:sp>
    </p:spTree>
    <p:extLst>
      <p:ext uri="{BB962C8B-B14F-4D97-AF65-F5344CB8AC3E}">
        <p14:creationId xmlns:p14="http://schemas.microsoft.com/office/powerpoint/2010/main" val="100719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C000"/>
                </a:solidFill>
              </a:rPr>
              <a:t>Recommended Site</a:t>
            </a:r>
          </a:p>
        </p:txBody>
      </p:sp>
      <p:sp>
        <p:nvSpPr>
          <p:cNvPr id="66" name="Shape 66"/>
          <p:cNvSpPr txBox="1">
            <a:spLocks noGrp="1"/>
          </p:cNvSpPr>
          <p:nvPr>
            <p:ph type="body" idx="1"/>
          </p:nvPr>
        </p:nvSpPr>
        <p:spPr>
          <a:xfrm>
            <a:off x="2632008" y="1272533"/>
            <a:ext cx="4643358" cy="3315146"/>
          </a:xfrm>
          <a:prstGeom prst="rect">
            <a:avLst/>
          </a:prstGeom>
        </p:spPr>
        <p:txBody>
          <a:bodyPr lIns="48212" tIns="48212" rIns="48212" bIns="48212" anchor="ctr" anchorCtr="0">
            <a:noAutofit/>
          </a:bodyPr>
          <a:lstStyle/>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r>
              <a:rPr lang="en-US" dirty="0"/>
              <a:t>https://</a:t>
            </a:r>
            <a:r>
              <a:rPr lang="en-US" dirty="0" err="1"/>
              <a:t>www.freecodecamp.org</a:t>
            </a:r>
            <a:r>
              <a:rPr lang="en-US" dirty="0"/>
              <a:t>/news/a-practical-guide-to-learning-front-end-development-for-beginners-da6516505e41/</a:t>
            </a:r>
          </a:p>
        </p:txBody>
      </p:sp>
      <p:pic>
        <p:nvPicPr>
          <p:cNvPr id="1028" name="Picture 4">
            <a:extLst>
              <a:ext uri="{FF2B5EF4-FFF2-40B4-BE49-F238E27FC236}">
                <a16:creationId xmlns:a16="http://schemas.microsoft.com/office/drawing/2014/main" id="{F1BBF4DE-52C4-2A47-85CE-B9AC6AD8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3" y="1068311"/>
            <a:ext cx="2960901" cy="166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a:t>Starting point:</a:t>
            </a: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ursticker Compositie met groot rood vlak, geel, zwart, grijs en blauw">
            <a:extLst>
              <a:ext uri="{FF2B5EF4-FFF2-40B4-BE49-F238E27FC236}">
                <a16:creationId xmlns:a16="http://schemas.microsoft.com/office/drawing/2014/main" id="{54DC77D3-9442-8942-B912-350E8985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84" y="904131"/>
            <a:ext cx="3348633" cy="333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7B0EA9-8CB9-557D-1C6F-0367D54F9B33}"/>
              </a:ext>
            </a:extLst>
          </p:cNvPr>
          <p:cNvSpPr txBox="1"/>
          <p:nvPr/>
        </p:nvSpPr>
        <p:spPr>
          <a:xfrm>
            <a:off x="2286000" y="329597"/>
            <a:ext cx="4572000" cy="307777"/>
          </a:xfrm>
          <a:prstGeom prst="rect">
            <a:avLst/>
          </a:prstGeom>
          <a:noFill/>
        </p:spPr>
        <p:txBody>
          <a:bodyPr wrap="square">
            <a:spAutoFit/>
          </a:bodyPr>
          <a:lstStyle/>
          <a:p>
            <a:pPr algn="ctr"/>
            <a:r>
              <a:rPr lang="en-US" dirty="0">
                <a:solidFill>
                  <a:schemeClr val="bg1"/>
                </a:solidFill>
              </a:rPr>
              <a:t>HTML + CSS</a:t>
            </a:r>
            <a:endParaRPr lang="en-NL" dirty="0">
              <a:solidFill>
                <a:schemeClr val="bg1"/>
              </a:solidFill>
            </a:endParaRPr>
          </a:p>
        </p:txBody>
      </p:sp>
    </p:spTree>
    <p:extLst>
      <p:ext uri="{BB962C8B-B14F-4D97-AF65-F5344CB8AC3E}">
        <p14:creationId xmlns:p14="http://schemas.microsoft.com/office/powerpoint/2010/main" val="3759891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a:xfrm>
            <a:off x="161841" y="1064529"/>
            <a:ext cx="8893147" cy="1138500"/>
          </a:xfrm>
        </p:spPr>
        <p:txBody>
          <a:bodyPr/>
          <a:lstStyle/>
          <a:p>
            <a:r>
              <a:rPr lang="en-GB" sz="2800" dirty="0"/>
              <a:t>https://</a:t>
            </a:r>
            <a:r>
              <a:rPr lang="en-GB" sz="2800" dirty="0" err="1"/>
              <a:t>mdn.github.io</a:t>
            </a:r>
            <a:r>
              <a:rPr lang="en-GB" sz="2800" dirty="0"/>
              <a:t>/beginner-html-site-scripted/</a:t>
            </a:r>
            <a:endParaRPr lang="en-NL" sz="2800" dirty="0"/>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Final solution !!!</a:t>
            </a:r>
          </a:p>
        </p:txBody>
      </p:sp>
    </p:spTree>
    <p:extLst>
      <p:ext uri="{BB962C8B-B14F-4D97-AF65-F5344CB8AC3E}">
        <p14:creationId xmlns:p14="http://schemas.microsoft.com/office/powerpoint/2010/main" val="3303957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a:t>
            </a:r>
          </a:p>
        </p:txBody>
      </p:sp>
      <p:sp>
        <p:nvSpPr>
          <p:cNvPr id="3" name="Text Placeholder 2"/>
          <p:cNvSpPr>
            <a:spLocks noGrp="1"/>
          </p:cNvSpPr>
          <p:nvPr>
            <p:ph type="body" idx="1"/>
          </p:nvPr>
        </p:nvSpPr>
        <p:spPr>
          <a:xfrm>
            <a:off x="0" y="1366242"/>
            <a:ext cx="9615340" cy="3315000"/>
          </a:xfrm>
        </p:spPr>
        <p:txBody>
          <a:bodyPr/>
          <a:lstStyle/>
          <a:p>
            <a:pPr marL="114300" indent="0" algn="ctr">
              <a:buNone/>
            </a:pPr>
            <a:r>
              <a:rPr lang="en-US" sz="2000" dirty="0"/>
              <a:t>download </a:t>
            </a:r>
          </a:p>
          <a:p>
            <a:pPr marL="114300" indent="0" algn="ctr">
              <a:buNone/>
            </a:pPr>
            <a:r>
              <a:rPr lang="en-US" sz="2000" dirty="0">
                <a:highlight>
                  <a:srgbClr val="FFFF00"/>
                </a:highlight>
                <a:hlinkClick r:id="rId3"/>
              </a:rPr>
              <a:t>https://github.com/mdn/beginner-h</a:t>
            </a:r>
            <a:r>
              <a:rPr lang="en-US" sz="2000" dirty="0">
                <a:highlight>
                  <a:srgbClr val="FFFF00"/>
                </a:highlight>
                <a:hlinkClick r:id="rId4"/>
              </a:rPr>
              <a:t>tml-site-styled/archive/gh-pages.zip</a:t>
            </a:r>
            <a:endParaRPr lang="en-US" sz="20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2724681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var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2109809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C000"/>
                </a:solidFill>
                <a:latin typeface="Helvetica Neue"/>
                <a:ea typeface="Helvetica Neue"/>
                <a:cs typeface="Helvetica Neue"/>
                <a:sym typeface="Helvetica Neue"/>
              </a:rPr>
              <a:t>Falsy</a:t>
            </a:r>
            <a:r>
              <a:rPr lang="en-US" sz="2400" b="1" i="0" u="none" strike="noStrike" cap="none" dirty="0">
                <a:solidFill>
                  <a:srgbClr val="FFC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lvl="0">
              <a:buClr>
                <a:srgbClr val="65B042"/>
              </a:buClr>
              <a:buSzPct val="25000"/>
            </a:pPr>
            <a:r>
              <a:rPr lang="en-US" sz="1900"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t>HTML + CSS</a:t>
            </a:r>
          </a:p>
        </p:txBody>
      </p:sp>
      <p:sp>
        <p:nvSpPr>
          <p:cNvPr id="65" name="Shape 65"/>
          <p:cNvSpPr txBox="1">
            <a:spLocks noGrp="1"/>
          </p:cNvSpPr>
          <p:nvPr>
            <p:ph type="body" idx="1"/>
          </p:nvPr>
        </p:nvSpPr>
        <p:spPr>
          <a:xfrm>
            <a:off x="1645295" y="1272533"/>
            <a:ext cx="6259031" cy="3315146"/>
          </a:xfrm>
          <a:prstGeom prst="rect">
            <a:avLst/>
          </a:prstGeom>
        </p:spPr>
        <p:txBody>
          <a:bodyPr lIns="48212" tIns="48212" rIns="48212" bIns="48212" anchor="ctr" anchorCtr="0">
            <a:noAutofit/>
          </a:bodyPr>
          <a:lstStyle/>
          <a:p>
            <a:pPr algn="ctr">
              <a:spcBef>
                <a:spcPts val="0"/>
              </a:spcBef>
              <a:buNone/>
            </a:pPr>
            <a:r>
              <a:rPr lang="en-US" b="1" dirty="0"/>
              <a:t>See:</a:t>
            </a:r>
          </a:p>
          <a:p>
            <a:pPr algn="ctr">
              <a:spcBef>
                <a:spcPts val="0"/>
              </a:spcBef>
              <a:buNone/>
            </a:pPr>
            <a:endParaRPr lang="en-US" b="1" dirty="0"/>
          </a:p>
          <a:p>
            <a:pPr algn="ctr">
              <a:spcBef>
                <a:spcPts val="0"/>
              </a:spcBef>
              <a:buNone/>
            </a:pPr>
            <a:r>
              <a:rPr lang="en-US" b="1" dirty="0">
                <a:solidFill>
                  <a:srgbClr val="0070C0"/>
                </a:solidFill>
                <a:highlight>
                  <a:srgbClr val="FFFF00"/>
                </a:highlight>
                <a:hlinkClick r:id="rId3"/>
              </a:rPr>
              <a:t>https://www.w3schools.com/</a:t>
            </a:r>
            <a:r>
              <a:rPr lang="en-US" b="1" dirty="0">
                <a:solidFill>
                  <a:srgbClr val="FF0000"/>
                </a:solidFill>
                <a:highlight>
                  <a:srgbClr val="FFFF00"/>
                </a:highlight>
                <a:hlinkClick r:id="rId3"/>
              </a:rPr>
              <a:t>html</a:t>
            </a:r>
            <a:endParaRPr lang="en-US" b="1" dirty="0">
              <a:solidFill>
                <a:srgbClr val="FF0000"/>
              </a:solidFill>
              <a:highlight>
                <a:srgbClr val="FFFF00"/>
              </a:highlight>
            </a:endParaRP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chemeClr val="bg1"/>
                </a:solidFill>
                <a:highlight>
                  <a:srgbClr val="000000"/>
                </a:highlight>
              </a:rPr>
              <a:t>And:</a:t>
            </a: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rgbClr val="C00000"/>
                </a:solidFill>
                <a:highlight>
                  <a:srgbClr val="FFFF00"/>
                </a:highlight>
                <a:hlinkClick r:id="rId4"/>
              </a:rPr>
              <a:t>https://</a:t>
            </a:r>
            <a:r>
              <a:rPr lang="en-US" b="1" dirty="0" err="1">
                <a:solidFill>
                  <a:srgbClr val="C00000"/>
                </a:solidFill>
                <a:highlight>
                  <a:srgbClr val="FFFF00"/>
                </a:highlight>
                <a:hlinkClick r:id="rId4"/>
              </a:rPr>
              <a:t>www.internetingishard.com</a:t>
            </a:r>
            <a:r>
              <a:rPr lang="en-US" b="1" dirty="0">
                <a:solidFill>
                  <a:srgbClr val="C00000"/>
                </a:solidFill>
                <a:highlight>
                  <a:srgbClr val="FFFF00"/>
                </a:highlight>
                <a:hlinkClick r:id="rId4"/>
              </a:rPr>
              <a:t>/html-and-</a:t>
            </a:r>
            <a:r>
              <a:rPr lang="en-US" b="1" dirty="0" err="1">
                <a:solidFill>
                  <a:srgbClr val="C00000"/>
                </a:solidFill>
                <a:highlight>
                  <a:srgbClr val="FFFF00"/>
                </a:highlight>
                <a:hlinkClick r:id="rId4"/>
              </a:rPr>
              <a:t>css</a:t>
            </a:r>
            <a:r>
              <a:rPr lang="en-US" b="1" dirty="0">
                <a:solidFill>
                  <a:srgbClr val="C00000"/>
                </a:solidFill>
                <a:highlight>
                  <a:srgbClr val="FFFF00"/>
                </a:highlight>
                <a:hlinkClick r:id="rId4"/>
              </a:rPr>
              <a:t>/basic-web-pages/</a:t>
            </a:r>
            <a:endParaRPr lang="en-US" b="1" dirty="0">
              <a:solidFill>
                <a:srgbClr val="C00000"/>
              </a:solidFill>
              <a:highlight>
                <a:srgbClr val="FFFF00"/>
              </a:highlight>
            </a:endParaRPr>
          </a:p>
          <a:p>
            <a:pPr algn="ctr">
              <a:spcBef>
                <a:spcPts val="0"/>
              </a:spcBef>
              <a:buNone/>
            </a:pPr>
            <a:endParaRPr lang="en-US" b="1" dirty="0"/>
          </a:p>
          <a:p>
            <a:pPr algn="ctr">
              <a:spcBef>
                <a:spcPts val="0"/>
              </a:spcBef>
              <a:buNone/>
            </a:pPr>
            <a:endParaRPr 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 (</a:t>
            </a:r>
            <a:r>
              <a:rPr lang="en-US" sz="2400" b="0" i="1" u="none" strike="noStrike" cap="none" dirty="0">
                <a:solidFill>
                  <a:srgbClr val="FFFFFF"/>
                </a:solidFill>
                <a:latin typeface="Helvetica Neue"/>
                <a:ea typeface="Helvetica Neue"/>
                <a:cs typeface="Helvetica Neue"/>
                <a:sym typeface="Helvetica Neue"/>
              </a:rPr>
              <a:t>anonymous</a:t>
            </a:r>
            <a:r>
              <a:rPr lang="en-US" sz="2400" b="0" i="0" u="none" strike="noStrike" cap="none" dirty="0">
                <a:solidFill>
                  <a:srgbClr val="FFFFFF"/>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highlight>
                  <a:srgbClr val="000000"/>
                </a:highlight>
                <a:latin typeface="Consolas"/>
                <a:ea typeface="Consolas"/>
                <a:cs typeface="Consolas"/>
                <a:sym typeface="Consolas"/>
              </a:rPr>
              <a:t>    </a:t>
            </a:r>
            <a:r>
              <a:rPr lang="en-US" sz="2600" b="1" i="0" u="none" strike="noStrike" cap="none" dirty="0">
                <a:solidFill>
                  <a:srgbClr val="99CF50"/>
                </a:solidFill>
                <a:highlight>
                  <a:srgbClr val="000000"/>
                </a:highlight>
                <a:latin typeface="Consolas"/>
                <a:ea typeface="Consolas"/>
                <a:cs typeface="Consolas"/>
                <a:sym typeface="Consolas"/>
              </a:rPr>
              <a:t>function</a:t>
            </a:r>
            <a:r>
              <a:rPr lang="en-US" sz="2600" b="1" i="0" u="none" strike="noStrike" cap="none"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89BDFF"/>
                </a:solidFill>
                <a:highlight>
                  <a:srgbClr val="000000"/>
                </a:highlight>
                <a:latin typeface="Consolas"/>
                <a:ea typeface="Consolas"/>
                <a:cs typeface="Consolas"/>
                <a:sym typeface="Consolas"/>
              </a:rPr>
              <a:t>foo</a:t>
            </a:r>
            <a:r>
              <a:rPr lang="en-US" sz="2600" b="1" i="0" u="none" strike="noStrike" cap="none" dirty="0">
                <a:solidFill>
                  <a:srgbClr val="F8F8F8"/>
                </a:solidFill>
                <a:highlight>
                  <a:srgbClr val="000000"/>
                </a:highlight>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F8F8F8"/>
                </a:solidFill>
                <a:highlight>
                  <a:srgbClr val="000000"/>
                </a:highlight>
                <a:latin typeface="Consolas"/>
                <a:ea typeface="Consolas"/>
                <a:cs typeface="Consolas"/>
                <a:sym typeface="Consolas"/>
              </a:rPr>
              <a:t>alert(“HOI”);</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F8F8F8"/>
                </a:solidFill>
                <a:highlight>
                  <a:srgbClr val="000000"/>
                </a:highlight>
                <a:latin typeface="Consolas"/>
                <a:ea typeface="Consolas"/>
                <a:cs typeface="Consolas"/>
                <a:sym typeface="Consolas"/>
              </a:rPr>
              <a: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98A7-E579-D379-0A87-026021B4679A}"/>
              </a:ext>
            </a:extLst>
          </p:cNvPr>
          <p:cNvSpPr>
            <a:spLocks noGrp="1"/>
          </p:cNvSpPr>
          <p:nvPr>
            <p:ph type="title"/>
          </p:nvPr>
        </p:nvSpPr>
        <p:spPr/>
        <p:txBody>
          <a:bodyPr/>
          <a:lstStyle/>
          <a:p>
            <a:r>
              <a:rPr lang="en-NL" i="1" dirty="0">
                <a:solidFill>
                  <a:srgbClr val="FFC000"/>
                </a:solidFill>
              </a:rPr>
              <a:t>Let</a:t>
            </a:r>
            <a:r>
              <a:rPr lang="en-NL" dirty="0"/>
              <a:t> is block scoped</a:t>
            </a:r>
          </a:p>
        </p:txBody>
      </p:sp>
      <p:sp>
        <p:nvSpPr>
          <p:cNvPr id="3" name="Text Placeholder 2">
            <a:extLst>
              <a:ext uri="{FF2B5EF4-FFF2-40B4-BE49-F238E27FC236}">
                <a16:creationId xmlns:a16="http://schemas.microsoft.com/office/drawing/2014/main" id="{88C186FA-B855-10C2-2F64-B264D930D2B7}"/>
              </a:ext>
            </a:extLst>
          </p:cNvPr>
          <p:cNvSpPr>
            <a:spLocks noGrp="1"/>
          </p:cNvSpPr>
          <p:nvPr>
            <p:ph type="body" idx="1"/>
          </p:nvPr>
        </p:nvSpPr>
        <p:spPr/>
        <p:txBody>
          <a:bodyPr/>
          <a:lstStyle/>
          <a:p>
            <a:r>
              <a:rPr lang="en-GB" dirty="0">
                <a:solidFill>
                  <a:schemeClr val="bg1"/>
                </a:solidFill>
                <a:hlinkClick r:id="rId2">
                  <a:extLst>
                    <a:ext uri="{A12FA001-AC4F-418D-AE19-62706E023703}">
                      <ahyp:hlinkClr xmlns:ahyp="http://schemas.microsoft.com/office/drawing/2018/hyperlinkcolor" val="tx"/>
                    </a:ext>
                  </a:extLst>
                </a:hlinkClick>
              </a:rPr>
              <a:t>https://www.w3schools.com/js/js_let.asp</a:t>
            </a:r>
            <a:endParaRPr lang="en-GB" dirty="0">
              <a:solidFill>
                <a:schemeClr val="bg1"/>
              </a:solidFill>
            </a:endParaRPr>
          </a:p>
          <a:p>
            <a:r>
              <a:rPr lang="en-GB" dirty="0"/>
              <a:t>https://</a:t>
            </a:r>
            <a:r>
              <a:rPr lang="en-GB" dirty="0" err="1"/>
              <a:t>developer.mozilla.org</a:t>
            </a:r>
            <a:r>
              <a:rPr lang="en-GB" dirty="0"/>
              <a:t>/</a:t>
            </a:r>
            <a:r>
              <a:rPr lang="en-GB" dirty="0" err="1"/>
              <a:t>en</a:t>
            </a:r>
            <a:r>
              <a:rPr lang="en-GB" dirty="0"/>
              <a:t>-US/docs/Web/JavaScript/Reference/Statements/let</a:t>
            </a:r>
            <a:endParaRPr lang="en-NL" dirty="0"/>
          </a:p>
        </p:txBody>
      </p:sp>
    </p:spTree>
    <p:extLst>
      <p:ext uri="{BB962C8B-B14F-4D97-AF65-F5344CB8AC3E}">
        <p14:creationId xmlns:p14="http://schemas.microsoft.com/office/powerpoint/2010/main" val="1061132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14300" indent="0" algn="ctr">
              <a:buNone/>
            </a:pPr>
            <a:r>
              <a:rPr lang="en-US" dirty="0"/>
              <a:t>https://</a:t>
            </a:r>
            <a:r>
              <a:rPr lang="en-US" dirty="0" err="1"/>
              <a:t>github.com</a:t>
            </a:r>
            <a:r>
              <a:rPr lang="en-US" dirty="0"/>
              <a:t>/</a:t>
            </a:r>
            <a:r>
              <a:rPr lang="en-US" dirty="0" err="1"/>
              <a:t>mdn</a:t>
            </a:r>
            <a:r>
              <a:rPr lang="en-US" dirty="0"/>
              <a:t>/beginner-html-site-scripted</a:t>
            </a:r>
          </a:p>
        </p:txBody>
      </p:sp>
    </p:spTree>
    <p:extLst>
      <p:ext uri="{BB962C8B-B14F-4D97-AF65-F5344CB8AC3E}">
        <p14:creationId xmlns:p14="http://schemas.microsoft.com/office/powerpoint/2010/main" val="9647988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4" y="1419825"/>
            <a:ext cx="7804499"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(let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=0;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 &lt; </a:t>
            </a:r>
            <a:r>
              <a:rPr lang="en-US" sz="2600" b="0" i="0" u="none" strike="noStrike" cap="none" dirty="0" err="1">
                <a:solidFill>
                  <a:srgbClr val="F8F8F8"/>
                </a:solidFill>
                <a:latin typeface="Consolas"/>
                <a:ea typeface="Consolas"/>
                <a:cs typeface="Consolas"/>
                <a:sym typeface="Consolas"/>
              </a:rPr>
              <a:t>cars.lenght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1A29-99A9-A05D-6B83-1E0B42117313}"/>
              </a:ext>
            </a:extLst>
          </p:cNvPr>
          <p:cNvSpPr>
            <a:spLocks noGrp="1"/>
          </p:cNvSpPr>
          <p:nvPr>
            <p:ph type="title"/>
          </p:nvPr>
        </p:nvSpPr>
        <p:spPr/>
        <p:txBody>
          <a:bodyPr/>
          <a:lstStyle/>
          <a:p>
            <a:r>
              <a:rPr lang="en-NL" dirty="0"/>
              <a:t>for of</a:t>
            </a:r>
          </a:p>
        </p:txBody>
      </p:sp>
      <p:sp>
        <p:nvSpPr>
          <p:cNvPr id="3" name="Text Placeholder 2">
            <a:extLst>
              <a:ext uri="{FF2B5EF4-FFF2-40B4-BE49-F238E27FC236}">
                <a16:creationId xmlns:a16="http://schemas.microsoft.com/office/drawing/2014/main" id="{3420B710-96AE-19FD-B32F-0E182DDEFC90}"/>
              </a:ext>
            </a:extLst>
          </p:cNvPr>
          <p:cNvSpPr>
            <a:spLocks noGrp="1"/>
          </p:cNvSpPr>
          <p:nvPr>
            <p:ph type="body" idx="1"/>
          </p:nvPr>
        </p:nvSpPr>
        <p:spPr/>
        <p:txBody>
          <a:bodyPr/>
          <a:lstStyle/>
          <a:p>
            <a:pPr marL="114300" indent="0" algn="ctr">
              <a:buNone/>
            </a:pPr>
            <a:r>
              <a:rPr lang="en-GB" b="0" i="0" dirty="0">
                <a:solidFill>
                  <a:schemeClr val="bg1"/>
                </a:solidFill>
                <a:effectLst/>
                <a:latin typeface="Verdana" panose="020B0604030504040204" pitchFamily="34" charset="0"/>
              </a:rPr>
              <a:t>The </a:t>
            </a:r>
            <a:r>
              <a:rPr lang="en-GB" i="1" dirty="0">
                <a:solidFill>
                  <a:srgbClr val="FFC000"/>
                </a:solidFill>
              </a:rPr>
              <a:t>for of</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statement </a:t>
            </a:r>
          </a:p>
          <a:p>
            <a:pPr marL="114300" indent="0" algn="ctr">
              <a:buNone/>
            </a:pPr>
            <a:r>
              <a:rPr lang="en-GB" b="0" i="0" dirty="0">
                <a:solidFill>
                  <a:schemeClr val="bg1"/>
                </a:solidFill>
                <a:effectLst/>
                <a:latin typeface="Verdana" panose="020B0604030504040204" pitchFamily="34" charset="0"/>
              </a:rPr>
              <a:t>loops through the values of an </a:t>
            </a:r>
            <a:r>
              <a:rPr lang="en-GB" b="0" i="0" dirty="0" err="1">
                <a:solidFill>
                  <a:schemeClr val="bg1"/>
                </a:solidFill>
                <a:effectLst/>
                <a:latin typeface="Verdana" panose="020B0604030504040204" pitchFamily="34" charset="0"/>
              </a:rPr>
              <a:t>iterable</a:t>
            </a:r>
            <a:r>
              <a:rPr lang="en-GB" b="0" i="0" dirty="0">
                <a:solidFill>
                  <a:schemeClr val="bg1"/>
                </a:solidFill>
                <a:effectLst/>
                <a:latin typeface="Verdana" panose="020B0604030504040204" pitchFamily="34" charset="0"/>
              </a:rPr>
              <a:t> object.</a:t>
            </a:r>
            <a:endParaRPr lang="en-NL" dirty="0">
              <a:solidFill>
                <a:schemeClr val="bg1"/>
              </a:solidFill>
            </a:endParaRPr>
          </a:p>
        </p:txBody>
      </p:sp>
    </p:spTree>
    <p:extLst>
      <p:ext uri="{BB962C8B-B14F-4D97-AF65-F5344CB8AC3E}">
        <p14:creationId xmlns:p14="http://schemas.microsoft.com/office/powerpoint/2010/main" val="34961101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FFE2-05FD-B52C-3CC2-B6D15D0B8045}"/>
              </a:ext>
            </a:extLst>
          </p:cNvPr>
          <p:cNvSpPr>
            <a:spLocks noGrp="1"/>
          </p:cNvSpPr>
          <p:nvPr>
            <p:ph type="title"/>
          </p:nvPr>
        </p:nvSpPr>
        <p:spPr/>
        <p:txBody>
          <a:bodyPr/>
          <a:lstStyle/>
          <a:p>
            <a:r>
              <a:rPr lang="en-NL" dirty="0"/>
              <a:t>for of</a:t>
            </a:r>
          </a:p>
        </p:txBody>
      </p:sp>
      <p:sp>
        <p:nvSpPr>
          <p:cNvPr id="3" name="Text Placeholder 2">
            <a:extLst>
              <a:ext uri="{FF2B5EF4-FFF2-40B4-BE49-F238E27FC236}">
                <a16:creationId xmlns:a16="http://schemas.microsoft.com/office/drawing/2014/main" id="{C7E80C2F-F605-B784-F4CF-D34FDAC81D07}"/>
              </a:ext>
            </a:extLst>
          </p:cNvPr>
          <p:cNvSpPr>
            <a:spLocks noGrp="1"/>
          </p:cNvSpPr>
          <p:nvPr>
            <p:ph type="body" idx="1"/>
          </p:nvPr>
        </p:nvSpPr>
        <p:spPr>
          <a:xfrm>
            <a:off x="650676" y="1366242"/>
            <a:ext cx="7804500" cy="3315000"/>
          </a:xfrm>
        </p:spPr>
        <p:txBody>
          <a:bodyPr/>
          <a:lstStyle/>
          <a:p>
            <a:pPr marL="114300" indent="0">
              <a:buNone/>
            </a:pPr>
            <a:r>
              <a:rPr lang="en-GB" dirty="0" err="1"/>
              <a:t>const</a:t>
            </a:r>
            <a:r>
              <a:rPr lang="en-GB" dirty="0"/>
              <a:t> cars = ["BMW", "Volvo", "Mini"];</a:t>
            </a:r>
          </a:p>
          <a:p>
            <a:pPr marL="114300" indent="0">
              <a:buNone/>
            </a:pPr>
            <a:r>
              <a:rPr lang="en-GB" dirty="0"/>
              <a:t>let text = "";</a:t>
            </a:r>
          </a:p>
          <a:p>
            <a:pPr marL="114300" indent="0">
              <a:buNone/>
            </a:pPr>
            <a:r>
              <a:rPr lang="en-GB" dirty="0"/>
              <a:t>for (let x of cars) {</a:t>
            </a:r>
          </a:p>
          <a:p>
            <a:pPr marL="114300" indent="0">
              <a:buNone/>
            </a:pPr>
            <a:r>
              <a:rPr lang="en-GB" dirty="0"/>
              <a:t>      text += x + "&lt;</a:t>
            </a:r>
            <a:r>
              <a:rPr lang="en-GB" dirty="0" err="1"/>
              <a:t>br</a:t>
            </a:r>
            <a:r>
              <a:rPr lang="en-GB" dirty="0"/>
              <a:t>&gt;";</a:t>
            </a:r>
          </a:p>
          <a:p>
            <a:pPr marL="114300" indent="0">
              <a:buNone/>
            </a:pPr>
            <a:r>
              <a:rPr lang="en-GB" dirty="0"/>
              <a:t>} </a:t>
            </a:r>
            <a:r>
              <a:rPr lang="en-GB" dirty="0">
                <a:solidFill>
                  <a:srgbClr val="FFC000"/>
                </a:solidFill>
              </a:rPr>
              <a:t>// </a:t>
            </a:r>
            <a:r>
              <a:rPr lang="en-GB" b="0" i="0" dirty="0">
                <a:solidFill>
                  <a:srgbClr val="FFC000"/>
                </a:solidFill>
                <a:effectLst/>
                <a:latin typeface="Times"/>
              </a:rPr>
              <a:t>BMW Volvo Mini</a:t>
            </a:r>
            <a:endParaRPr lang="en-NL" dirty="0">
              <a:solidFill>
                <a:srgbClr val="FFC000"/>
              </a:solidFill>
            </a:endParaRPr>
          </a:p>
        </p:txBody>
      </p:sp>
    </p:spTree>
    <p:extLst>
      <p:ext uri="{BB962C8B-B14F-4D97-AF65-F5344CB8AC3E}">
        <p14:creationId xmlns:p14="http://schemas.microsoft.com/office/powerpoint/2010/main" val="40845562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2BC8-F940-823D-BD23-504034F50417}"/>
              </a:ext>
            </a:extLst>
          </p:cNvPr>
          <p:cNvSpPr>
            <a:spLocks noGrp="1"/>
          </p:cNvSpPr>
          <p:nvPr>
            <p:ph type="title"/>
          </p:nvPr>
        </p:nvSpPr>
        <p:spPr/>
        <p:txBody>
          <a:bodyPr/>
          <a:lstStyle/>
          <a:p>
            <a:r>
              <a:rPr lang="en-NL" dirty="0"/>
              <a:t>for in</a:t>
            </a:r>
          </a:p>
        </p:txBody>
      </p:sp>
      <p:sp>
        <p:nvSpPr>
          <p:cNvPr id="3" name="Text Placeholder 2">
            <a:extLst>
              <a:ext uri="{FF2B5EF4-FFF2-40B4-BE49-F238E27FC236}">
                <a16:creationId xmlns:a16="http://schemas.microsoft.com/office/drawing/2014/main" id="{699DEA64-EDC1-EA52-6D2F-F3BC03C40E1F}"/>
              </a:ext>
            </a:extLst>
          </p:cNvPr>
          <p:cNvSpPr>
            <a:spLocks noGrp="1"/>
          </p:cNvSpPr>
          <p:nvPr>
            <p:ph type="body" idx="1"/>
          </p:nvPr>
        </p:nvSpPr>
        <p:spPr/>
        <p:txBody>
          <a:bodyPr/>
          <a:lstStyle/>
          <a:p>
            <a:pPr marL="114300" indent="0" algn="ctr">
              <a:buNone/>
            </a:pPr>
            <a:r>
              <a:rPr lang="en-GB" b="0" i="0" dirty="0">
                <a:solidFill>
                  <a:schemeClr val="bg1"/>
                </a:solidFill>
                <a:effectLst/>
                <a:latin typeface="Verdana" panose="020B0604030504040204" pitchFamily="34" charset="0"/>
              </a:rPr>
              <a:t>The </a:t>
            </a:r>
            <a:r>
              <a:rPr lang="en-GB" i="1" dirty="0">
                <a:solidFill>
                  <a:srgbClr val="FFC000"/>
                </a:solidFill>
              </a:rPr>
              <a:t>for in</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a:t>
            </a:r>
            <a:r>
              <a:rPr lang="en-GB" b="0" i="1" dirty="0">
                <a:solidFill>
                  <a:srgbClr val="FFC000"/>
                </a:solidFill>
                <a:effectLst/>
                <a:latin typeface="Verdana" panose="020B0604030504040204" pitchFamily="34" charset="0"/>
              </a:rPr>
              <a:t> </a:t>
            </a:r>
            <a:r>
              <a:rPr lang="en-GB" b="0" i="0" dirty="0">
                <a:solidFill>
                  <a:schemeClr val="bg1"/>
                </a:solidFill>
                <a:effectLst/>
                <a:latin typeface="Verdana" panose="020B0604030504040204" pitchFamily="34" charset="0"/>
              </a:rPr>
              <a:t>statement </a:t>
            </a:r>
          </a:p>
          <a:p>
            <a:pPr marL="114300" indent="0" algn="ctr">
              <a:buNone/>
            </a:pPr>
            <a:r>
              <a:rPr lang="en-GB" b="0" i="0" dirty="0">
                <a:solidFill>
                  <a:schemeClr val="bg1"/>
                </a:solidFill>
                <a:effectLst/>
                <a:latin typeface="Verdana" panose="020B0604030504040204" pitchFamily="34" charset="0"/>
              </a:rPr>
              <a:t>loops through the properties of an Object:</a:t>
            </a:r>
            <a:endParaRPr lang="en-NL" dirty="0">
              <a:solidFill>
                <a:schemeClr val="bg1"/>
              </a:solidFill>
            </a:endParaRPr>
          </a:p>
        </p:txBody>
      </p:sp>
    </p:spTree>
    <p:extLst>
      <p:ext uri="{BB962C8B-B14F-4D97-AF65-F5344CB8AC3E}">
        <p14:creationId xmlns:p14="http://schemas.microsoft.com/office/powerpoint/2010/main" val="353376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BB81-482A-5B3F-8E37-E784D6F2CE2A}"/>
              </a:ext>
            </a:extLst>
          </p:cNvPr>
          <p:cNvSpPr>
            <a:spLocks noGrp="1"/>
          </p:cNvSpPr>
          <p:nvPr>
            <p:ph type="title"/>
          </p:nvPr>
        </p:nvSpPr>
        <p:spPr/>
        <p:txBody>
          <a:bodyPr/>
          <a:lstStyle/>
          <a:p>
            <a:endParaRPr lang="en-NL" dirty="0"/>
          </a:p>
        </p:txBody>
      </p:sp>
      <p:sp>
        <p:nvSpPr>
          <p:cNvPr id="3" name="Text Placeholder 2">
            <a:extLst>
              <a:ext uri="{FF2B5EF4-FFF2-40B4-BE49-F238E27FC236}">
                <a16:creationId xmlns:a16="http://schemas.microsoft.com/office/drawing/2014/main" id="{AA81F6DC-6660-BA45-78D4-FF635713633B}"/>
              </a:ext>
            </a:extLst>
          </p:cNvPr>
          <p:cNvSpPr>
            <a:spLocks noGrp="1"/>
          </p:cNvSpPr>
          <p:nvPr>
            <p:ph type="body" idx="1"/>
          </p:nvPr>
        </p:nvSpPr>
        <p:spPr/>
        <p:txBody>
          <a:bodyPr/>
          <a:lstStyle/>
          <a:p>
            <a:pPr marL="114300" indent="0">
              <a:buNone/>
            </a:pPr>
            <a:r>
              <a:rPr lang="en-GB" sz="2000" dirty="0" err="1"/>
              <a:t>const</a:t>
            </a:r>
            <a:r>
              <a:rPr lang="en-GB" sz="2000" dirty="0"/>
              <a:t> person = {</a:t>
            </a:r>
            <a:r>
              <a:rPr lang="en-GB" sz="2000" dirty="0" err="1"/>
              <a:t>fname</a:t>
            </a:r>
            <a:r>
              <a:rPr lang="en-GB" sz="2000" dirty="0"/>
              <a:t>:"John", </a:t>
            </a:r>
            <a:r>
              <a:rPr lang="en-GB" sz="2000" dirty="0" err="1"/>
              <a:t>lname</a:t>
            </a:r>
            <a:r>
              <a:rPr lang="en-GB" sz="2000" dirty="0"/>
              <a:t>:"Doe", age:25}; </a:t>
            </a:r>
          </a:p>
          <a:p>
            <a:pPr marL="114300" indent="0">
              <a:buNone/>
            </a:pPr>
            <a:r>
              <a:rPr lang="en-GB" sz="2000" dirty="0"/>
              <a:t>let txt = "";</a:t>
            </a:r>
          </a:p>
          <a:p>
            <a:pPr marL="114300" indent="0">
              <a:buNone/>
            </a:pPr>
            <a:r>
              <a:rPr lang="en-GB" sz="2000" dirty="0"/>
              <a:t>for (let x in person) {</a:t>
            </a:r>
          </a:p>
          <a:p>
            <a:pPr marL="114300" indent="0">
              <a:buNone/>
            </a:pPr>
            <a:r>
              <a:rPr lang="en-GB" sz="2000" dirty="0"/>
              <a:t>    txt += person[x] + " ";</a:t>
            </a:r>
          </a:p>
          <a:p>
            <a:pPr marL="114300" indent="0">
              <a:buNone/>
            </a:pPr>
            <a:r>
              <a:rPr lang="en-GB" sz="2000" dirty="0"/>
              <a:t>} </a:t>
            </a:r>
            <a:r>
              <a:rPr lang="en-GB" sz="2000" dirty="0">
                <a:solidFill>
                  <a:srgbClr val="FFC000"/>
                </a:solidFill>
              </a:rPr>
              <a:t>// </a:t>
            </a:r>
            <a:r>
              <a:rPr lang="en-GB" sz="2000" b="0" i="0" dirty="0">
                <a:solidFill>
                  <a:srgbClr val="FFC000"/>
                </a:solidFill>
                <a:effectLst/>
                <a:latin typeface="Times"/>
              </a:rPr>
              <a:t>John Doe 25</a:t>
            </a:r>
            <a:endParaRPr lang="en-NL" sz="2000" dirty="0"/>
          </a:p>
        </p:txBody>
      </p:sp>
    </p:spTree>
    <p:extLst>
      <p:ext uri="{BB962C8B-B14F-4D97-AF65-F5344CB8AC3E}">
        <p14:creationId xmlns:p14="http://schemas.microsoft.com/office/powerpoint/2010/main" val="15620145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err="1"/>
              <a:t>const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err="1"/>
              <a:t>const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2328406" y="2314719"/>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272446"/>
            <a:ext cx="5013168" cy="2498442"/>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15593</TotalTime>
  <Words>4099</Words>
  <Application>Microsoft Macintosh PowerPoint</Application>
  <PresentationFormat>On-screen Show (16:9)</PresentationFormat>
  <Paragraphs>561</Paragraphs>
  <Slides>140</Slides>
  <Notes>73</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140</vt:i4>
      </vt:variant>
    </vt:vector>
  </HeadingPairs>
  <TitlesOfParts>
    <vt:vector size="147" baseType="lpstr">
      <vt:lpstr>Arial</vt:lpstr>
      <vt:lpstr>Consolas</vt:lpstr>
      <vt:lpstr>Helvetica Neue</vt:lpstr>
      <vt:lpstr>Söhne</vt:lpstr>
      <vt:lpstr>Times</vt:lpstr>
      <vt:lpstr>Verdana</vt:lpstr>
      <vt:lpstr>Black</vt:lpstr>
      <vt:lpstr>AGENDA</vt:lpstr>
      <vt:lpstr>Recommended Site</vt:lpstr>
      <vt:lpstr>PowerPoint Presentation</vt:lpstr>
      <vt:lpstr>Three Layers of the Web  </vt:lpstr>
      <vt:lpstr>Keep all of these 3 layers separate !</vt:lpstr>
      <vt:lpstr>HTML + CSS</vt:lpstr>
      <vt:lpstr>JavaScript - language</vt:lpstr>
      <vt:lpstr>Requirements</vt:lpstr>
      <vt:lpstr>Agenda JavaScript</vt:lpstr>
      <vt:lpstr>What is JavaScript</vt:lpstr>
      <vt:lpstr>JavaScript</vt:lpstr>
      <vt:lpstr>JavaScript</vt:lpstr>
      <vt:lpstr>Client-side</vt:lpstr>
      <vt:lpstr>Server-side JavaScript</vt:lpstr>
      <vt:lpstr>How is the browser extending JavaScript?</vt:lpstr>
      <vt:lpstr>HTML-DOM – tree of objects</vt:lpstr>
      <vt:lpstr>PowerPoint Presentation</vt:lpstr>
      <vt:lpstr>PowerPoint Presentation</vt:lpstr>
      <vt:lpstr>How is the Node extending JavaScript?</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https://mdn.github.io/beginner-html-site-scripted/</vt:lpstr>
      <vt:lpstr>First step</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Let is block scoped</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for of</vt:lpstr>
      <vt:lpstr>for of</vt:lpstr>
      <vt:lpstr>for in</vt:lpstr>
      <vt:lpstr>PowerPoint Presentation</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147</cp:revision>
  <dcterms:modified xsi:type="dcterms:W3CDTF">2023-04-07T06:32:38Z</dcterms:modified>
</cp:coreProperties>
</file>